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9"/>
  </p:notesMasterIdLst>
  <p:sldIdLst>
    <p:sldId id="400" r:id="rId2"/>
    <p:sldId id="401" r:id="rId3"/>
    <p:sldId id="402" r:id="rId4"/>
    <p:sldId id="403" r:id="rId5"/>
    <p:sldId id="404" r:id="rId6"/>
    <p:sldId id="405" r:id="rId7"/>
    <p:sldId id="406" r:id="rId8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10"/>
      <p:bold r:id="rId11"/>
      <p:italic r:id="rId12"/>
      <p:boldItalic r:id="rId13"/>
    </p:embeddedFont>
    <p:embeddedFont>
      <p:font typeface="Montserrat" panose="00000500000000000000" pitchFamily="2" charset="0"/>
      <p:regular r:id="rId14"/>
      <p:bold r:id="rId15"/>
      <p:italic r:id="rId16"/>
      <p:boldItalic r:id="rId17"/>
    </p:embeddedFont>
    <p:embeddedFont>
      <p:font typeface="Montserrat Light" panose="00000400000000000000" pitchFamily="2" charset="0"/>
      <p:regular r:id="rId18"/>
      <p:bold r:id="rId19"/>
      <p:italic r:id="rId20"/>
      <p:boldItalic r:id="rId21"/>
    </p:embeddedFont>
    <p:embeddedFont>
      <p:font typeface="Sora" panose="020B0604020202020204" charset="0"/>
      <p:regular r:id="rId22"/>
      <p:bold r:id="rId23"/>
    </p:embeddedFont>
    <p:embeddedFont>
      <p:font typeface="Sora Light" panose="020B060402020202020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9D95C7-C7DC-4A89-856A-60E8091FA522}">
  <a:tblStyle styleId="{CA9D95C7-C7DC-4A89-856A-60E8091FA5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3" d="100"/>
          <a:sy n="153" d="100"/>
        </p:scale>
        <p:origin x="15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db6d20a6db_2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g3db6d20a6db_2_2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g3db6d20a6db_2_2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db6d20a6db_2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g3db6d20a6db_2_2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g3db6d20a6db_2_2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db6d20a6db_2_1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3db6d20a6db_2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db6d20a6db_2_1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3db6d20a6db_2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152F37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0" y="1679075"/>
            <a:ext cx="6324600" cy="8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ora"/>
              <a:buNone/>
              <a:defRPr sz="4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761100"/>
            <a:ext cx="65733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ra Light"/>
              <a:buNone/>
              <a:defRPr>
                <a:solidFill>
                  <a:schemeClr val="lt1"/>
                </a:solidFill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ra Light"/>
              <a:buNone/>
              <a:defRPr sz="1800">
                <a:solidFill>
                  <a:schemeClr val="lt1"/>
                </a:solidFill>
                <a:latin typeface="Sora Light"/>
                <a:ea typeface="Sora Light"/>
                <a:cs typeface="Sora Light"/>
                <a:sym typeface="Sora Ligh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ra Light"/>
              <a:buNone/>
              <a:defRPr sz="1800">
                <a:solidFill>
                  <a:schemeClr val="lt1"/>
                </a:solidFill>
                <a:latin typeface="Sora Light"/>
                <a:ea typeface="Sora Light"/>
                <a:cs typeface="Sora Light"/>
                <a:sym typeface="Sora Ligh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ra Light"/>
              <a:buNone/>
              <a:defRPr sz="1800">
                <a:solidFill>
                  <a:schemeClr val="lt1"/>
                </a:solidFill>
                <a:latin typeface="Sora Light"/>
                <a:ea typeface="Sora Light"/>
                <a:cs typeface="Sora Light"/>
                <a:sym typeface="Sora Ligh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ra Light"/>
              <a:buNone/>
              <a:defRPr sz="1800">
                <a:solidFill>
                  <a:schemeClr val="lt1"/>
                </a:solidFill>
                <a:latin typeface="Sora Light"/>
                <a:ea typeface="Sora Light"/>
                <a:cs typeface="Sora Light"/>
                <a:sym typeface="Sora Ligh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ra Light"/>
              <a:buNone/>
              <a:defRPr sz="1800">
                <a:solidFill>
                  <a:schemeClr val="lt1"/>
                </a:solidFill>
                <a:latin typeface="Sora Light"/>
                <a:ea typeface="Sora Light"/>
                <a:cs typeface="Sora Light"/>
                <a:sym typeface="Sora Ligh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ra Light"/>
              <a:buNone/>
              <a:defRPr sz="1800">
                <a:solidFill>
                  <a:schemeClr val="lt1"/>
                </a:solidFill>
                <a:latin typeface="Sora Light"/>
                <a:ea typeface="Sora Light"/>
                <a:cs typeface="Sora Light"/>
                <a:sym typeface="Sora Ligh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ra Light"/>
              <a:buNone/>
              <a:defRPr sz="1800">
                <a:solidFill>
                  <a:schemeClr val="lt1"/>
                </a:solidFill>
                <a:latin typeface="Sora Light"/>
                <a:ea typeface="Sora Light"/>
                <a:cs typeface="Sora Light"/>
                <a:sym typeface="Sora Ligh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ra Light"/>
              <a:buNone/>
              <a:defRPr sz="1800">
                <a:solidFill>
                  <a:schemeClr val="lt1"/>
                </a:solidFill>
                <a:latin typeface="Sora Light"/>
                <a:ea typeface="Sora Light"/>
                <a:cs typeface="Sora Light"/>
                <a:sym typeface="Sora Light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SECTION_TITLE_AND_DESCRIPTION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>
            <a:off x="-4875" y="0"/>
            <a:ext cx="2554800" cy="5159400"/>
          </a:xfrm>
          <a:prstGeom prst="rect">
            <a:avLst/>
          </a:prstGeom>
          <a:solidFill>
            <a:srgbClr val="152F3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185175" y="1021425"/>
            <a:ext cx="2174700" cy="5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Sora"/>
              <a:buNone/>
              <a:defRPr sz="29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ora"/>
              <a:buNone/>
              <a:defRPr sz="35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ora"/>
              <a:buNone/>
              <a:defRPr sz="35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ora"/>
              <a:buNone/>
              <a:defRPr sz="35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ora"/>
              <a:buNone/>
              <a:defRPr sz="35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ora"/>
              <a:buNone/>
              <a:defRPr sz="35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ora"/>
              <a:buNone/>
              <a:defRPr sz="35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ora"/>
              <a:buNone/>
              <a:defRPr sz="35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ora"/>
              <a:buNone/>
              <a:defRPr sz="35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3573400" y="1052550"/>
            <a:ext cx="4714800" cy="30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○"/>
              <a:def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■"/>
              <a:def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  <a:def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○"/>
              <a:def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■"/>
              <a:def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  <a:def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○"/>
              <a:def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■"/>
              <a:def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CUSTOM">
    <p:bg>
      <p:bgPr>
        <a:solidFill>
          <a:srgbClr val="152F37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311700" y="1459375"/>
            <a:ext cx="3549600" cy="8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397125" y="2660275"/>
            <a:ext cx="3243900" cy="20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152F37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6694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ora"/>
              <a:buNone/>
              <a:defRPr sz="35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311700" y="1823850"/>
            <a:ext cx="3870900" cy="32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picture">
  <p:cSld name="SECTION_HEADER_1">
    <p:bg>
      <p:bgPr>
        <a:solidFill>
          <a:srgbClr val="152F37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4042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ora"/>
              <a:buNone/>
              <a:defRPr sz="35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ubTitle" idx="1"/>
          </p:nvPr>
        </p:nvSpPr>
        <p:spPr>
          <a:xfrm>
            <a:off x="311700" y="1709025"/>
            <a:ext cx="4042200" cy="32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>
            <a:spLocks noGrp="1"/>
          </p:cNvSpPr>
          <p:nvPr>
            <p:ph type="pic" idx="2"/>
          </p:nvPr>
        </p:nvSpPr>
        <p:spPr>
          <a:xfrm>
            <a:off x="4650675" y="0"/>
            <a:ext cx="44934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5900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Font typeface="Sora"/>
              <a:buNone/>
              <a:defRPr sz="3500"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Font typeface="Sora"/>
              <a:buNone/>
              <a:defRPr sz="3500"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Font typeface="Sora"/>
              <a:buNone/>
              <a:defRPr sz="3500"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Font typeface="Sora"/>
              <a:buNone/>
              <a:defRPr sz="3500"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Font typeface="Sora"/>
              <a:buNone/>
              <a:defRPr sz="3500"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Font typeface="Sora"/>
              <a:buNone/>
              <a:defRPr sz="3500"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Font typeface="Sora"/>
              <a:buNone/>
              <a:defRPr sz="3500"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Font typeface="Sora"/>
              <a:buNone/>
              <a:defRPr sz="3500"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Font typeface="Sora"/>
              <a:buNone/>
              <a:defRPr sz="3500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3036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2"/>
          </p:nvPr>
        </p:nvSpPr>
        <p:spPr>
          <a:xfrm>
            <a:off x="311700" y="263050"/>
            <a:ext cx="3870900" cy="32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311700" y="1418725"/>
            <a:ext cx="3999900" cy="31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4832400" y="1418575"/>
            <a:ext cx="3999900" cy="31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5900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Font typeface="Sora"/>
              <a:buNone/>
              <a:defRPr sz="3500"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Font typeface="Sora"/>
              <a:buNone/>
              <a:defRPr sz="3500"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Font typeface="Sora"/>
              <a:buNone/>
              <a:defRPr sz="3500"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Font typeface="Sora"/>
              <a:buNone/>
              <a:defRPr sz="3500"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Font typeface="Sora"/>
              <a:buNone/>
              <a:defRPr sz="3500"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Font typeface="Sora"/>
              <a:buNone/>
              <a:defRPr sz="3500"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Font typeface="Sora"/>
              <a:buNone/>
              <a:defRPr sz="3500"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Font typeface="Sora"/>
              <a:buNone/>
              <a:defRPr sz="3500"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Font typeface="Sora"/>
              <a:buNone/>
              <a:defRPr sz="3500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ubTitle" idx="3"/>
          </p:nvPr>
        </p:nvSpPr>
        <p:spPr>
          <a:xfrm>
            <a:off x="311700" y="263050"/>
            <a:ext cx="3870900" cy="32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Images Light">
  <p:cSld name="TITLE_AND_TWO_COLUMNS_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672300"/>
            <a:ext cx="3999900" cy="25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11700" y="590050"/>
            <a:ext cx="411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Font typeface="Sora"/>
              <a:buNone/>
              <a:defRPr sz="2600"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Font typeface="Sora"/>
              <a:buNone/>
              <a:defRPr sz="2600"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Font typeface="Sora"/>
              <a:buNone/>
              <a:defRPr sz="2600"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Font typeface="Sora"/>
              <a:buNone/>
              <a:defRPr sz="2600"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Font typeface="Sora"/>
              <a:buNone/>
              <a:defRPr sz="2600"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Font typeface="Sora"/>
              <a:buNone/>
              <a:defRPr sz="2600"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Font typeface="Sora"/>
              <a:buNone/>
              <a:defRPr sz="2600"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Font typeface="Sora"/>
              <a:buNone/>
              <a:defRPr sz="2600"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Font typeface="Sora"/>
              <a:buNone/>
              <a:defRPr sz="2600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ubTitle" idx="2"/>
          </p:nvPr>
        </p:nvSpPr>
        <p:spPr>
          <a:xfrm>
            <a:off x="311700" y="263050"/>
            <a:ext cx="3999900" cy="32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8" name="Google Shape;38;p7"/>
          <p:cNvSpPr>
            <a:spLocks noGrp="1"/>
          </p:cNvSpPr>
          <p:nvPr>
            <p:ph type="pic" idx="3"/>
          </p:nvPr>
        </p:nvSpPr>
        <p:spPr>
          <a:xfrm>
            <a:off x="4832500" y="618750"/>
            <a:ext cx="1899600" cy="1846800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7"/>
          <p:cNvSpPr>
            <a:spLocks noGrp="1"/>
          </p:cNvSpPr>
          <p:nvPr>
            <p:ph type="pic" idx="4"/>
          </p:nvPr>
        </p:nvSpPr>
        <p:spPr>
          <a:xfrm>
            <a:off x="6779175" y="618750"/>
            <a:ext cx="1899600" cy="18468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7"/>
          <p:cNvSpPr>
            <a:spLocks noGrp="1"/>
          </p:cNvSpPr>
          <p:nvPr>
            <p:ph type="pic" idx="5"/>
          </p:nvPr>
        </p:nvSpPr>
        <p:spPr>
          <a:xfrm>
            <a:off x="6779175" y="2514600"/>
            <a:ext cx="1899600" cy="18468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7"/>
          <p:cNvSpPr>
            <a:spLocks noGrp="1"/>
          </p:cNvSpPr>
          <p:nvPr>
            <p:ph type="pic" idx="6"/>
          </p:nvPr>
        </p:nvSpPr>
        <p:spPr>
          <a:xfrm>
            <a:off x="4832500" y="2514600"/>
            <a:ext cx="1899600" cy="1846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Images Dark">
  <p:cSld name="TITLE_AND_TWO_COLUMNS_1_1">
    <p:bg>
      <p:bgPr>
        <a:solidFill>
          <a:srgbClr val="152F37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311700" y="1672300"/>
            <a:ext cx="3999900" cy="25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311700" y="590050"/>
            <a:ext cx="399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Sora"/>
              <a:buNone/>
              <a:defRPr sz="26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Font typeface="Sora"/>
              <a:buNone/>
              <a:defRPr sz="2600"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Font typeface="Sora"/>
              <a:buNone/>
              <a:defRPr sz="2600"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Font typeface="Sora"/>
              <a:buNone/>
              <a:defRPr sz="2600"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Font typeface="Sora"/>
              <a:buNone/>
              <a:defRPr sz="2600"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Font typeface="Sora"/>
              <a:buNone/>
              <a:defRPr sz="2600"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Font typeface="Sora"/>
              <a:buNone/>
              <a:defRPr sz="2600"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Font typeface="Sora"/>
              <a:buNone/>
              <a:defRPr sz="2600"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Font typeface="Sora"/>
              <a:buNone/>
              <a:defRPr sz="2600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ubTitle" idx="2"/>
          </p:nvPr>
        </p:nvSpPr>
        <p:spPr>
          <a:xfrm>
            <a:off x="311700" y="263050"/>
            <a:ext cx="3999900" cy="32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>
            <a:spLocks noGrp="1"/>
          </p:cNvSpPr>
          <p:nvPr>
            <p:ph type="pic" idx="3"/>
          </p:nvPr>
        </p:nvSpPr>
        <p:spPr>
          <a:xfrm>
            <a:off x="4832500" y="618750"/>
            <a:ext cx="1899600" cy="1846800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8"/>
          <p:cNvSpPr>
            <a:spLocks noGrp="1"/>
          </p:cNvSpPr>
          <p:nvPr>
            <p:ph type="pic" idx="4"/>
          </p:nvPr>
        </p:nvSpPr>
        <p:spPr>
          <a:xfrm>
            <a:off x="6779175" y="618750"/>
            <a:ext cx="1899600" cy="1846800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8"/>
          <p:cNvSpPr>
            <a:spLocks noGrp="1"/>
          </p:cNvSpPr>
          <p:nvPr>
            <p:ph type="pic" idx="5"/>
          </p:nvPr>
        </p:nvSpPr>
        <p:spPr>
          <a:xfrm>
            <a:off x="6779175" y="2514600"/>
            <a:ext cx="1899600" cy="18468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8"/>
          <p:cNvSpPr>
            <a:spLocks noGrp="1"/>
          </p:cNvSpPr>
          <p:nvPr>
            <p:ph type="pic" idx="6"/>
          </p:nvPr>
        </p:nvSpPr>
        <p:spPr>
          <a:xfrm>
            <a:off x="4832500" y="2514600"/>
            <a:ext cx="1899600" cy="1846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152F37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490250" y="1588500"/>
            <a:ext cx="7982100" cy="1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Sora"/>
              <a:buNone/>
              <a:defRPr sz="37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text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5079900" y="772800"/>
            <a:ext cx="3837000" cy="5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Font typeface="Sora"/>
              <a:buNone/>
              <a:defRPr sz="2900">
                <a:latin typeface="Sora"/>
                <a:ea typeface="Sora"/>
                <a:cs typeface="Sora"/>
                <a:sym typeface="So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Sora"/>
              <a:buNone/>
              <a:defRPr sz="3500">
                <a:latin typeface="Sora"/>
                <a:ea typeface="Sora"/>
                <a:cs typeface="Sora"/>
                <a:sym typeface="Sor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Sora"/>
              <a:buNone/>
              <a:defRPr sz="3500">
                <a:latin typeface="Sora"/>
                <a:ea typeface="Sora"/>
                <a:cs typeface="Sora"/>
                <a:sym typeface="Sor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Sora"/>
              <a:buNone/>
              <a:defRPr sz="3500">
                <a:latin typeface="Sora"/>
                <a:ea typeface="Sora"/>
                <a:cs typeface="Sora"/>
                <a:sym typeface="Sor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Sora"/>
              <a:buNone/>
              <a:defRPr sz="3500">
                <a:latin typeface="Sora"/>
                <a:ea typeface="Sora"/>
                <a:cs typeface="Sora"/>
                <a:sym typeface="Sor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Sora"/>
              <a:buNone/>
              <a:defRPr sz="3500">
                <a:latin typeface="Sora"/>
                <a:ea typeface="Sora"/>
                <a:cs typeface="Sora"/>
                <a:sym typeface="Sor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Sora"/>
              <a:buNone/>
              <a:defRPr sz="3500">
                <a:latin typeface="Sora"/>
                <a:ea typeface="Sora"/>
                <a:cs typeface="Sora"/>
                <a:sym typeface="Sor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Sora"/>
              <a:buNone/>
              <a:defRPr sz="3500">
                <a:latin typeface="Sora"/>
                <a:ea typeface="Sora"/>
                <a:cs typeface="Sora"/>
                <a:sym typeface="Sor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Sora"/>
              <a:buNone/>
              <a:defRPr sz="3500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ubTitle" idx="1"/>
          </p:nvPr>
        </p:nvSpPr>
        <p:spPr>
          <a:xfrm>
            <a:off x="5079900" y="263050"/>
            <a:ext cx="3870900" cy="32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A79B"/>
              </a:buClr>
              <a:buSzPts val="1000"/>
              <a:buFont typeface="Montserrat"/>
              <a:buNone/>
              <a:defRPr sz="1000" b="1">
                <a:solidFill>
                  <a:srgbClr val="52A79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" name="Google Shape;58;p10"/>
          <p:cNvSpPr/>
          <p:nvPr/>
        </p:nvSpPr>
        <p:spPr>
          <a:xfrm>
            <a:off x="-4875" y="-4875"/>
            <a:ext cx="4841100" cy="5148300"/>
          </a:xfrm>
          <a:prstGeom prst="rect">
            <a:avLst/>
          </a:prstGeom>
          <a:solidFill>
            <a:srgbClr val="152F3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0"/>
          <p:cNvSpPr>
            <a:spLocks noGrp="1"/>
          </p:cNvSpPr>
          <p:nvPr>
            <p:ph type="pic" idx="2"/>
          </p:nvPr>
        </p:nvSpPr>
        <p:spPr>
          <a:xfrm>
            <a:off x="0" y="-4775"/>
            <a:ext cx="48372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10"/>
          <p:cNvSpPr txBox="1">
            <a:spLocks noGrp="1"/>
          </p:cNvSpPr>
          <p:nvPr>
            <p:ph type="body" idx="3"/>
          </p:nvPr>
        </p:nvSpPr>
        <p:spPr>
          <a:xfrm>
            <a:off x="5079900" y="1502750"/>
            <a:ext cx="3690300" cy="31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ra"/>
              <a:buNone/>
              <a:defRPr sz="2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4"/>
          <p:cNvSpPr txBox="1">
            <a:spLocks noGrp="1"/>
          </p:cNvSpPr>
          <p:nvPr>
            <p:ph type="ctrTitle"/>
          </p:nvPr>
        </p:nvSpPr>
        <p:spPr>
          <a:xfrm>
            <a:off x="311700" y="1840950"/>
            <a:ext cx="7471800" cy="11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sz="4000" b="0" i="0">
                <a:solidFill>
                  <a:srgbClr val="FFFFFF"/>
                </a:solidFill>
                <a:latin typeface="Sora"/>
              </a:rPr>
              <a:t>Validating Darwin Core data </a:t>
            </a:r>
            <a:r>
              <a:rPr sz="4000" b="0" i="0">
                <a:solidFill>
                  <a:srgbClr val="C6E3DF"/>
                </a:solidFill>
                <a:latin typeface="Sora"/>
              </a:rPr>
              <a:t>before it reaches OBIS</a:t>
            </a:r>
            <a:endParaRPr sz="4300"/>
          </a:p>
        </p:txBody>
      </p:sp>
      <p:sp>
        <p:nvSpPr>
          <p:cNvPr id="227" name="Google Shape;227;p44"/>
          <p:cNvSpPr txBox="1">
            <a:spLocks noGrp="1"/>
          </p:cNvSpPr>
          <p:nvPr>
            <p:ph type="subTitle" idx="1"/>
          </p:nvPr>
        </p:nvSpPr>
        <p:spPr>
          <a:xfrm>
            <a:off x="311700" y="3167925"/>
            <a:ext cx="7376400" cy="7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sz="1200" b="0" i="0" dirty="0">
                <a:solidFill>
                  <a:srgbClr val="FFFFFF"/>
                </a:solidFill>
                <a:latin typeface="Montserrat Light"/>
              </a:rPr>
              <a:t>Simon Beauvillier</a:t>
            </a:r>
            <a:endParaRPr lang="fr-CA" sz="1200" dirty="0">
              <a:latin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sz="1200" b="0" i="0" dirty="0">
                <a:solidFill>
                  <a:srgbClr val="FFFFFF"/>
                </a:solidFill>
                <a:latin typeface="Montserrat Light"/>
              </a:rPr>
              <a:t>CIOOS Coordination </a:t>
            </a:r>
            <a:r>
              <a:rPr sz="1200" b="0" i="0" dirty="0" err="1">
                <a:solidFill>
                  <a:srgbClr val="FFFFFF"/>
                </a:solidFill>
                <a:latin typeface="Montserrat Light"/>
              </a:rPr>
              <a:t>Offic</a:t>
            </a:r>
            <a:r>
              <a:rPr lang="fr-CA" sz="1200" b="0" i="0" dirty="0">
                <a:solidFill>
                  <a:srgbClr val="FFFFFF"/>
                </a:solidFill>
                <a:latin typeface="Montserrat Light"/>
              </a:rPr>
              <a:t>e</a:t>
            </a:r>
          </a:p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sz="1200" b="0" i="0" dirty="0">
                <a:solidFill>
                  <a:srgbClr val="FFFFFF"/>
                </a:solidFill>
                <a:latin typeface="Montserrat Light"/>
              </a:rPr>
              <a:t>simon.beauvillier@cioos.ca</a:t>
            </a:r>
          </a:p>
        </p:txBody>
      </p:sp>
      <p:pic>
        <p:nvPicPr>
          <p:cNvPr id="228" name="Google Shape;228;p44" descr="preencoded.png"/>
          <p:cNvPicPr preferRelativeResize="0"/>
          <p:nvPr/>
        </p:nvPicPr>
        <p:blipFill rotWithShape="1">
          <a:blip r:embed="rId3">
            <a:alphaModFix amt="85000"/>
          </a:blip>
          <a:srcRect/>
          <a:stretch/>
        </p:blipFill>
        <p:spPr>
          <a:xfrm>
            <a:off x="5715000" y="2786975"/>
            <a:ext cx="3429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4"/>
          <p:cNvSpPr txBox="1">
            <a:spLocks noGrp="1"/>
          </p:cNvSpPr>
          <p:nvPr>
            <p:ph type="subTitle" idx="1"/>
          </p:nvPr>
        </p:nvSpPr>
        <p:spPr>
          <a:xfrm>
            <a:off x="311700" y="3878625"/>
            <a:ext cx="33606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1200" b="0" i="0">
                <a:solidFill>
                  <a:srgbClr val="52A79B"/>
                </a:solidFill>
                <a:latin typeface="Montserrat Light"/>
              </a:rPr>
              <a:t>CPDW · Pyobistools session</a:t>
            </a:r>
            <a:endParaRPr>
              <a:solidFill>
                <a:schemeClr val="accent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30" name="Google Shape;230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0925" y="342625"/>
            <a:ext cx="2838825" cy="85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2F37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7"/>
          <p:cNvSpPr/>
          <p:nvPr/>
        </p:nvSpPr>
        <p:spPr>
          <a:xfrm>
            <a:off x="6032173" y="3036487"/>
            <a:ext cx="3081080" cy="3185327"/>
          </a:xfrm>
          <a:custGeom>
            <a:avLst/>
            <a:gdLst/>
            <a:ahLst/>
            <a:cxnLst/>
            <a:rect l="l" t="t" r="r" b="b"/>
            <a:pathLst>
              <a:path w="6162160" h="6370655" extrusionOk="0">
                <a:moveTo>
                  <a:pt x="0" y="0"/>
                </a:moveTo>
                <a:lnTo>
                  <a:pt x="6162161" y="0"/>
                </a:lnTo>
                <a:lnTo>
                  <a:pt x="6162161" y="6370654"/>
                </a:lnTo>
                <a:lnTo>
                  <a:pt x="0" y="637065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47"/>
          <p:cNvSpPr txBox="1"/>
          <p:nvPr/>
        </p:nvSpPr>
        <p:spPr>
          <a:xfrm>
            <a:off x="512064" y="768096"/>
            <a:ext cx="786384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000" b="0" i="0">
                <a:solidFill>
                  <a:srgbClr val="FFFFFF"/>
                </a:solidFill>
                <a:latin typeface="Sora"/>
              </a:rPr>
              <a:t>Where validation fits</a:t>
            </a:r>
            <a:endParaRPr sz="700"/>
          </a:p>
        </p:txBody>
      </p:sp>
      <p:sp>
        <p:nvSpPr>
          <p:cNvPr id="262" name="Google Shape;262;p47"/>
          <p:cNvSpPr txBox="1"/>
          <p:nvPr/>
        </p:nvSpPr>
        <p:spPr>
          <a:xfrm>
            <a:off x="512064" y="502920"/>
            <a:ext cx="3657600" cy="1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1100" b="1" i="0">
                <a:solidFill>
                  <a:srgbClr val="52A79B"/>
                </a:solidFill>
                <a:latin typeface="Montserrat"/>
              </a:rPr>
              <a:t>THE WORKFLOW</a:t>
            </a:r>
            <a:endParaRPr sz="1000"/>
          </a:p>
        </p:txBody>
      </p:sp>
      <p:pic>
        <p:nvPicPr>
          <p:cNvPr id="263" name="Google Shape;263;p47" descr="preencoded.png"/>
          <p:cNvPicPr preferRelativeResize="0"/>
          <p:nvPr/>
        </p:nvPicPr>
        <p:blipFill rotWithShape="1">
          <a:blip r:embed="rId2">
            <a:alphaModFix amt="85000"/>
          </a:blip>
          <a:srcRect/>
          <a:stretch/>
        </p:blipFill>
        <p:spPr>
          <a:xfrm>
            <a:off x="5715000" y="2712575"/>
            <a:ext cx="3429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Rounded Rectangle 263"/>
          <p:cNvSpPr/>
          <p:nvPr/>
        </p:nvSpPr>
        <p:spPr>
          <a:xfrm>
            <a:off x="411480" y="1874519"/>
            <a:ext cx="1371600" cy="868680"/>
          </a:xfrm>
          <a:prstGeom prst="roundRect">
            <a:avLst>
              <a:gd name="adj" fmla="val 12000"/>
            </a:avLst>
          </a:prstGeom>
          <a:solidFill>
            <a:srgbClr val="1E3A42"/>
          </a:solidFill>
          <a:ln w="12700">
            <a:solidFill>
              <a:srgbClr val="52A79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576" tIns="18288" rIns="36576" bIns="18288" rtlCol="0" anchor="ctr"/>
          <a:lstStyle/>
          <a:p>
            <a:pPr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150" b="0" i="0">
                <a:solidFill>
                  <a:srgbClr val="C6E3DF"/>
                </a:solidFill>
                <a:latin typeface="Montserrat"/>
              </a:rPr>
              <a:t>Your data</a:t>
            </a:r>
          </a:p>
        </p:txBody>
      </p:sp>
      <p:sp>
        <p:nvSpPr>
          <p:cNvPr id="265" name="Right Arrow 264"/>
          <p:cNvSpPr/>
          <p:nvPr/>
        </p:nvSpPr>
        <p:spPr>
          <a:xfrm>
            <a:off x="1801368" y="2240279"/>
            <a:ext cx="237744" cy="146304"/>
          </a:xfrm>
          <a:prstGeom prst="rightArrow">
            <a:avLst>
              <a:gd name="adj1" fmla="val 50000"/>
              <a:gd name="adj2" fmla="val 55000"/>
            </a:avLst>
          </a:prstGeom>
          <a:solidFill>
            <a:srgbClr val="52A7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6" name="Rounded Rectangle 265"/>
          <p:cNvSpPr/>
          <p:nvPr/>
        </p:nvSpPr>
        <p:spPr>
          <a:xfrm>
            <a:off x="2057400" y="1874519"/>
            <a:ext cx="1371600" cy="868680"/>
          </a:xfrm>
          <a:prstGeom prst="roundRect">
            <a:avLst>
              <a:gd name="adj" fmla="val 12000"/>
            </a:avLst>
          </a:prstGeom>
          <a:solidFill>
            <a:srgbClr val="1E3A42"/>
          </a:solidFill>
          <a:ln w="12700">
            <a:solidFill>
              <a:srgbClr val="52A79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576" tIns="18288" rIns="36576" bIns="18288" rtlCol="0" anchor="ctr"/>
          <a:lstStyle/>
          <a:p>
            <a:pPr algn="ctr">
              <a:lnSpc>
                <a:spcPct val="95000"/>
              </a:lnSpc>
            </a:pPr>
            <a:r>
              <a:rPr sz="1150">
                <a:solidFill>
                  <a:srgbClr val="C6E3DF"/>
                </a:solidFill>
                <a:latin typeface="Montserrat"/>
              </a:rPr>
              <a:t>Map to</a:t>
            </a:r>
          </a:p>
          <a:p>
            <a:pPr algn="ctr">
              <a:lnSpc>
                <a:spcPct val="95000"/>
              </a:lnSpc>
            </a:pPr>
            <a:r>
              <a:rPr sz="1150">
                <a:solidFill>
                  <a:srgbClr val="C6E3DF"/>
                </a:solidFill>
                <a:latin typeface="Montserrat"/>
              </a:rPr>
              <a:t>Darwin Core</a:t>
            </a:r>
          </a:p>
        </p:txBody>
      </p:sp>
      <p:sp>
        <p:nvSpPr>
          <p:cNvPr id="267" name="Right Arrow 266"/>
          <p:cNvSpPr/>
          <p:nvPr/>
        </p:nvSpPr>
        <p:spPr>
          <a:xfrm>
            <a:off x="3447288" y="2240279"/>
            <a:ext cx="237744" cy="146304"/>
          </a:xfrm>
          <a:prstGeom prst="rightArrow">
            <a:avLst>
              <a:gd name="adj1" fmla="val 50000"/>
              <a:gd name="adj2" fmla="val 55000"/>
            </a:avLst>
          </a:prstGeom>
          <a:solidFill>
            <a:srgbClr val="52A7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8" name="Rounded Rectangle 267"/>
          <p:cNvSpPr/>
          <p:nvPr/>
        </p:nvSpPr>
        <p:spPr>
          <a:xfrm>
            <a:off x="3703320" y="1874519"/>
            <a:ext cx="1371600" cy="868680"/>
          </a:xfrm>
          <a:prstGeom prst="roundRect">
            <a:avLst>
              <a:gd name="adj" fmla="val 12000"/>
            </a:avLst>
          </a:prstGeom>
          <a:solidFill>
            <a:srgbClr val="52A79B"/>
          </a:solidFill>
          <a:ln w="12700">
            <a:solidFill>
              <a:srgbClr val="52A79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576" tIns="18288" rIns="36576" bIns="18288" rtlCol="0" anchor="ctr"/>
          <a:lstStyle/>
          <a:p>
            <a:pPr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150" b="1" i="0">
                <a:solidFill>
                  <a:srgbClr val="152F37"/>
                </a:solidFill>
                <a:latin typeface="Montserrat"/>
              </a:rPr>
              <a:t>Validate</a:t>
            </a:r>
          </a:p>
          <a:p>
            <a:pPr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150" b="1" i="0">
                <a:solidFill>
                  <a:srgbClr val="152F37"/>
                </a:solidFill>
                <a:latin typeface="Montserrat"/>
              </a:rPr>
              <a:t>(pyobistools)</a:t>
            </a:r>
          </a:p>
        </p:txBody>
      </p:sp>
      <p:sp>
        <p:nvSpPr>
          <p:cNvPr id="269" name="Right Arrow 268"/>
          <p:cNvSpPr/>
          <p:nvPr/>
        </p:nvSpPr>
        <p:spPr>
          <a:xfrm>
            <a:off x="5093207" y="2240279"/>
            <a:ext cx="237744" cy="146304"/>
          </a:xfrm>
          <a:prstGeom prst="rightArrow">
            <a:avLst>
              <a:gd name="adj1" fmla="val 50000"/>
              <a:gd name="adj2" fmla="val 55000"/>
            </a:avLst>
          </a:prstGeom>
          <a:solidFill>
            <a:srgbClr val="52A7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0" name="Rounded Rectangle 269"/>
          <p:cNvSpPr/>
          <p:nvPr/>
        </p:nvSpPr>
        <p:spPr>
          <a:xfrm>
            <a:off x="5349240" y="1874519"/>
            <a:ext cx="1371600" cy="868680"/>
          </a:xfrm>
          <a:prstGeom prst="roundRect">
            <a:avLst>
              <a:gd name="adj" fmla="val 12000"/>
            </a:avLst>
          </a:prstGeom>
          <a:solidFill>
            <a:srgbClr val="1E3A42"/>
          </a:solidFill>
          <a:ln w="12700">
            <a:solidFill>
              <a:srgbClr val="52A79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576" tIns="18288" rIns="36576" bIns="18288" rtlCol="0" anchor="ctr"/>
          <a:lstStyle/>
          <a:p>
            <a:pPr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150" b="0" i="0">
                <a:solidFill>
                  <a:srgbClr val="C6E3DF"/>
                </a:solidFill>
                <a:latin typeface="Montserrat"/>
              </a:rPr>
              <a:t>Publish</a:t>
            </a:r>
          </a:p>
          <a:p>
            <a:pPr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150" b="0" i="0">
                <a:solidFill>
                  <a:srgbClr val="C6E3DF"/>
                </a:solidFill>
                <a:latin typeface="Montserrat"/>
              </a:rPr>
              <a:t>(pyIPT)</a:t>
            </a:r>
          </a:p>
        </p:txBody>
      </p:sp>
      <p:sp>
        <p:nvSpPr>
          <p:cNvPr id="271" name="Right Arrow 270"/>
          <p:cNvSpPr/>
          <p:nvPr/>
        </p:nvSpPr>
        <p:spPr>
          <a:xfrm>
            <a:off x="6739128" y="2240279"/>
            <a:ext cx="237744" cy="146304"/>
          </a:xfrm>
          <a:prstGeom prst="rightArrow">
            <a:avLst>
              <a:gd name="adj1" fmla="val 50000"/>
              <a:gd name="adj2" fmla="val 55000"/>
            </a:avLst>
          </a:prstGeom>
          <a:solidFill>
            <a:srgbClr val="52A7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2" name="Rounded Rectangle 271"/>
          <p:cNvSpPr/>
          <p:nvPr/>
        </p:nvSpPr>
        <p:spPr>
          <a:xfrm>
            <a:off x="6995160" y="1874519"/>
            <a:ext cx="1371600" cy="868680"/>
          </a:xfrm>
          <a:prstGeom prst="roundRect">
            <a:avLst>
              <a:gd name="adj" fmla="val 12000"/>
            </a:avLst>
          </a:prstGeom>
          <a:solidFill>
            <a:srgbClr val="1E3A42"/>
          </a:solidFill>
          <a:ln w="12700">
            <a:solidFill>
              <a:srgbClr val="52A79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576" tIns="18288" rIns="36576" bIns="18288" rtlCol="0" anchor="ctr"/>
          <a:lstStyle/>
          <a:p>
            <a:pPr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150" b="0" i="0">
                <a:solidFill>
                  <a:srgbClr val="C6E3DF"/>
                </a:solidFill>
                <a:latin typeface="Montserrat"/>
              </a:rPr>
              <a:t>OBIS</a:t>
            </a:r>
          </a:p>
        </p:txBody>
      </p:sp>
      <p:sp>
        <p:nvSpPr>
          <p:cNvPr id="273" name="Rounded Rectangle 272"/>
          <p:cNvSpPr/>
          <p:nvPr/>
        </p:nvSpPr>
        <p:spPr>
          <a:xfrm>
            <a:off x="3703320" y="2852928"/>
            <a:ext cx="1371600" cy="73152"/>
          </a:xfrm>
          <a:prstGeom prst="roundRect">
            <a:avLst>
              <a:gd name="adj" fmla="val 50000"/>
            </a:avLst>
          </a:prstGeom>
          <a:solidFill>
            <a:srgbClr val="C6E3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4" name="TextBox 273"/>
          <p:cNvSpPr txBox="1"/>
          <p:nvPr/>
        </p:nvSpPr>
        <p:spPr>
          <a:xfrm>
            <a:off x="3703318" y="2926080"/>
            <a:ext cx="137160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1100" b="1" i="0" dirty="0">
                <a:solidFill>
                  <a:srgbClr val="C6E3DF"/>
                </a:solidFill>
                <a:latin typeface="Montserrat"/>
              </a:rPr>
              <a:t>This </a:t>
            </a:r>
            <a:r>
              <a:rPr lang="fr-CA" sz="1100" b="1" i="0" dirty="0" err="1">
                <a:solidFill>
                  <a:srgbClr val="C6E3DF"/>
                </a:solidFill>
                <a:latin typeface="Montserrat"/>
              </a:rPr>
              <a:t>presentation</a:t>
            </a:r>
            <a:endParaRPr sz="1100" b="1" i="0" dirty="0">
              <a:solidFill>
                <a:srgbClr val="C6E3DF"/>
              </a:solidFill>
              <a:latin typeface="Montserrat"/>
            </a:endParaRPr>
          </a:p>
        </p:txBody>
      </p:sp>
      <p:sp>
        <p:nvSpPr>
          <p:cNvPr id="275" name="TextBox 274"/>
          <p:cNvSpPr txBox="1"/>
          <p:nvPr/>
        </p:nvSpPr>
        <p:spPr>
          <a:xfrm>
            <a:off x="512064" y="3886200"/>
            <a:ext cx="5212080" cy="297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sz="1250" b="0" i="1" dirty="0">
                <a:solidFill>
                  <a:srgbClr val="FFFFFF"/>
                </a:solidFill>
                <a:latin typeface="Montserrat Light"/>
              </a:rPr>
              <a:t>Validation is the last gate before data goes in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1"/>
          <p:cNvSpPr/>
          <p:nvPr/>
        </p:nvSpPr>
        <p:spPr>
          <a:xfrm>
            <a:off x="374732" y="704850"/>
            <a:ext cx="7130968" cy="507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339" name="Google Shape;339;p51"/>
          <p:cNvSpPr/>
          <p:nvPr/>
        </p:nvSpPr>
        <p:spPr>
          <a:xfrm>
            <a:off x="6237911" y="-1039114"/>
            <a:ext cx="3373778" cy="3487929"/>
          </a:xfrm>
          <a:custGeom>
            <a:avLst/>
            <a:gdLst/>
            <a:ahLst/>
            <a:cxnLst/>
            <a:rect l="l" t="t" r="r" b="b"/>
            <a:pathLst>
              <a:path w="6747556" h="6975857" extrusionOk="0">
                <a:moveTo>
                  <a:pt x="0" y="0"/>
                </a:moveTo>
                <a:lnTo>
                  <a:pt x="6747556" y="0"/>
                </a:lnTo>
                <a:lnTo>
                  <a:pt x="6747556" y="6975857"/>
                </a:lnTo>
                <a:lnTo>
                  <a:pt x="0" y="697585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51"/>
          <p:cNvSpPr txBox="1">
            <a:spLocks noGrp="1"/>
          </p:cNvSpPr>
          <p:nvPr>
            <p:ph type="title"/>
          </p:nvPr>
        </p:nvSpPr>
        <p:spPr>
          <a:xfrm>
            <a:off x="311700" y="639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3000" b="1" i="0">
                <a:solidFill>
                  <a:srgbClr val="152F37"/>
                </a:solidFill>
                <a:latin typeface="Sora"/>
              </a:rPr>
              <a:t>Darwin Core is a contract</a:t>
            </a:r>
            <a:endParaRPr/>
          </a:p>
        </p:txBody>
      </p:sp>
      <p:sp>
        <p:nvSpPr>
          <p:cNvPr id="341" name="Google Shape;341;p51"/>
          <p:cNvSpPr txBox="1">
            <a:spLocks noGrp="1"/>
          </p:cNvSpPr>
          <p:nvPr>
            <p:ph type="body" idx="1"/>
          </p:nvPr>
        </p:nvSpPr>
        <p:spPr>
          <a:xfrm>
            <a:off x="311700" y="13036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2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sz="1800" b="1" i="0" dirty="0">
                <a:solidFill>
                  <a:srgbClr val="152F37"/>
                </a:solidFill>
                <a:latin typeface="Sora"/>
              </a:rPr>
              <a:t>Once it is published, your file has to stand on its own: read by software, and by people who cannot ask you what a column meant.</a:t>
            </a:r>
            <a:endParaRPr dirty="0"/>
          </a:p>
          <a:p>
            <a:pPr>
              <a:lnSpc>
                <a:spcPct val="125000"/>
              </a:lnSpc>
              <a:spcAft>
                <a:spcPts val="1200"/>
              </a:spcAft>
            </a:pPr>
            <a:r>
              <a:rPr lang="fr-CA" dirty="0">
                <a:solidFill>
                  <a:srgbClr val="55666B"/>
                </a:solidFill>
              </a:rPr>
              <a:t>Darwin Core </a:t>
            </a:r>
            <a:r>
              <a:rPr lang="fr-CA" dirty="0" err="1">
                <a:solidFill>
                  <a:srgbClr val="55666B"/>
                </a:solidFill>
              </a:rPr>
              <a:t>is</a:t>
            </a:r>
            <a:r>
              <a:rPr lang="fr-CA" dirty="0">
                <a:solidFill>
                  <a:srgbClr val="55666B"/>
                </a:solidFill>
              </a:rPr>
              <a:t> the </a:t>
            </a:r>
            <a:r>
              <a:rPr lang="fr-CA" dirty="0" err="1">
                <a:solidFill>
                  <a:srgbClr val="55666B"/>
                </a:solidFill>
              </a:rPr>
              <a:t>shared</a:t>
            </a:r>
            <a:r>
              <a:rPr lang="fr-CA" dirty="0">
                <a:solidFill>
                  <a:srgbClr val="55666B"/>
                </a:solidFill>
              </a:rPr>
              <a:t> </a:t>
            </a:r>
            <a:r>
              <a:rPr lang="fr-CA" dirty="0" err="1">
                <a:solidFill>
                  <a:srgbClr val="55666B"/>
                </a:solidFill>
              </a:rPr>
              <a:t>vocabulary</a:t>
            </a:r>
            <a:r>
              <a:rPr lang="fr-CA" dirty="0">
                <a:solidFill>
                  <a:srgbClr val="55666B"/>
                </a:solidFill>
              </a:rPr>
              <a:t> OBIS and GBIF </a:t>
            </a:r>
            <a:r>
              <a:rPr lang="fr-CA" dirty="0" err="1">
                <a:solidFill>
                  <a:srgbClr val="55666B"/>
                </a:solidFill>
              </a:rPr>
              <a:t>rely</a:t>
            </a:r>
            <a:r>
              <a:rPr lang="fr-CA" dirty="0">
                <a:solidFill>
                  <a:srgbClr val="55666B"/>
                </a:solidFill>
              </a:rPr>
              <a:t> on to </a:t>
            </a:r>
            <a:r>
              <a:rPr lang="fr-CA" dirty="0" err="1">
                <a:solidFill>
                  <a:srgbClr val="55666B"/>
                </a:solidFill>
              </a:rPr>
              <a:t>read</a:t>
            </a:r>
            <a:r>
              <a:rPr lang="fr-CA" dirty="0">
                <a:solidFill>
                  <a:srgbClr val="55666B"/>
                </a:solidFill>
              </a:rPr>
              <a:t> </a:t>
            </a:r>
            <a:r>
              <a:rPr lang="fr-CA" dirty="0" err="1">
                <a:solidFill>
                  <a:srgbClr val="55666B"/>
                </a:solidFill>
              </a:rPr>
              <a:t>every</a:t>
            </a:r>
            <a:r>
              <a:rPr lang="fr-CA" dirty="0">
                <a:solidFill>
                  <a:srgbClr val="55666B"/>
                </a:solidFill>
              </a:rPr>
              <a:t> record the </a:t>
            </a:r>
            <a:r>
              <a:rPr lang="fr-CA" dirty="0" err="1">
                <a:solidFill>
                  <a:srgbClr val="55666B"/>
                </a:solidFill>
              </a:rPr>
              <a:t>same</a:t>
            </a:r>
            <a:r>
              <a:rPr lang="fr-CA" dirty="0">
                <a:solidFill>
                  <a:srgbClr val="55666B"/>
                </a:solidFill>
              </a:rPr>
              <a:t> </a:t>
            </a:r>
            <a:r>
              <a:rPr lang="fr-CA" dirty="0" err="1">
                <a:solidFill>
                  <a:srgbClr val="55666B"/>
                </a:solidFill>
              </a:rPr>
              <a:t>way</a:t>
            </a:r>
            <a:r>
              <a:rPr lang="fr-CA" dirty="0">
                <a:solidFill>
                  <a:srgbClr val="55666B"/>
                </a:solidFill>
              </a:rPr>
              <a:t> — </a:t>
            </a:r>
            <a:r>
              <a:rPr lang="fr-CA" dirty="0" err="1">
                <a:solidFill>
                  <a:srgbClr val="55666B"/>
                </a:solidFill>
              </a:rPr>
              <a:t>required</a:t>
            </a:r>
            <a:r>
              <a:rPr lang="fr-CA" dirty="0">
                <a:solidFill>
                  <a:srgbClr val="55666B"/>
                </a:solidFill>
              </a:rPr>
              <a:t> </a:t>
            </a:r>
            <a:r>
              <a:rPr lang="fr-CA" dirty="0" err="1">
                <a:solidFill>
                  <a:srgbClr val="55666B"/>
                </a:solidFill>
              </a:rPr>
              <a:t>fields</a:t>
            </a:r>
            <a:r>
              <a:rPr lang="fr-CA" dirty="0">
                <a:solidFill>
                  <a:srgbClr val="55666B"/>
                </a:solidFill>
              </a:rPr>
              <a:t>, </a:t>
            </a:r>
            <a:r>
              <a:rPr lang="fr-CA" dirty="0" err="1">
                <a:solidFill>
                  <a:srgbClr val="55666B"/>
                </a:solidFill>
              </a:rPr>
              <a:t>controlled</a:t>
            </a:r>
            <a:r>
              <a:rPr lang="fr-CA" dirty="0">
                <a:solidFill>
                  <a:srgbClr val="55666B"/>
                </a:solidFill>
              </a:rPr>
              <a:t> </a:t>
            </a:r>
            <a:r>
              <a:rPr lang="fr-CA" dirty="0" err="1">
                <a:solidFill>
                  <a:srgbClr val="55666B"/>
                </a:solidFill>
              </a:rPr>
              <a:t>vocabularies</a:t>
            </a:r>
            <a:r>
              <a:rPr lang="fr-CA" dirty="0">
                <a:solidFill>
                  <a:srgbClr val="55666B"/>
                </a:solidFill>
              </a:rPr>
              <a:t>, and </a:t>
            </a:r>
            <a:r>
              <a:rPr lang="fr-CA" dirty="0" err="1">
                <a:solidFill>
                  <a:srgbClr val="55666B"/>
                </a:solidFill>
              </a:rPr>
              <a:t>identifiers</a:t>
            </a:r>
            <a:r>
              <a:rPr lang="fr-CA" dirty="0">
                <a:solidFill>
                  <a:srgbClr val="55666B"/>
                </a:solidFill>
              </a:rPr>
              <a:t> </a:t>
            </a:r>
            <a:r>
              <a:rPr lang="fr-CA" dirty="0" err="1">
                <a:solidFill>
                  <a:srgbClr val="55666B"/>
                </a:solidFill>
              </a:rPr>
              <a:t>linking</a:t>
            </a:r>
            <a:r>
              <a:rPr lang="fr-CA" dirty="0">
                <a:solidFill>
                  <a:srgbClr val="55666B"/>
                </a:solidFill>
              </a:rPr>
              <a:t> </a:t>
            </a:r>
            <a:r>
              <a:rPr lang="fr-CA" dirty="0" err="1">
                <a:solidFill>
                  <a:srgbClr val="55666B"/>
                </a:solidFill>
              </a:rPr>
              <a:t>events</a:t>
            </a:r>
            <a:r>
              <a:rPr lang="fr-CA" dirty="0">
                <a:solidFill>
                  <a:srgbClr val="55666B"/>
                </a:solidFill>
              </a:rPr>
              <a:t>, occurrences and </a:t>
            </a:r>
            <a:r>
              <a:rPr lang="fr-CA" dirty="0" err="1">
                <a:solidFill>
                  <a:srgbClr val="55666B"/>
                </a:solidFill>
              </a:rPr>
              <a:t>measurements</a:t>
            </a:r>
            <a:r>
              <a:rPr lang="fr-CA" dirty="0">
                <a:solidFill>
                  <a:srgbClr val="55666B"/>
                </a:solidFill>
              </a:rPr>
              <a:t> — </a:t>
            </a:r>
            <a:r>
              <a:rPr lang="fr-CA" dirty="0" err="1">
                <a:solidFill>
                  <a:srgbClr val="55666B"/>
                </a:solidFill>
              </a:rPr>
              <a:t>which</a:t>
            </a:r>
            <a:r>
              <a:rPr lang="fr-CA" dirty="0">
                <a:solidFill>
                  <a:srgbClr val="55666B"/>
                </a:solidFill>
              </a:rPr>
              <a:t> </a:t>
            </a:r>
            <a:r>
              <a:rPr lang="fr-CA" dirty="0" err="1">
                <a:solidFill>
                  <a:srgbClr val="55666B"/>
                </a:solidFill>
              </a:rPr>
              <a:t>makes</a:t>
            </a:r>
            <a:r>
              <a:rPr lang="fr-CA" dirty="0">
                <a:solidFill>
                  <a:srgbClr val="55666B"/>
                </a:solidFill>
              </a:rPr>
              <a:t> the data FAIR and usable at national and global </a:t>
            </a:r>
            <a:r>
              <a:rPr lang="fr-CA" dirty="0" err="1">
                <a:solidFill>
                  <a:srgbClr val="55666B"/>
                </a:solidFill>
              </a:rPr>
              <a:t>scale</a:t>
            </a:r>
            <a:r>
              <a:rPr lang="fr-CA" dirty="0">
                <a:solidFill>
                  <a:srgbClr val="55666B"/>
                </a:solidFill>
              </a:rPr>
              <a:t>.</a:t>
            </a:r>
          </a:p>
          <a:p>
            <a:pPr>
              <a:lnSpc>
                <a:spcPct val="125000"/>
              </a:lnSpc>
              <a:spcAft>
                <a:spcPts val="1200"/>
              </a:spcAft>
            </a:pPr>
            <a:r>
              <a:rPr sz="1400" b="0" i="0" dirty="0">
                <a:solidFill>
                  <a:srgbClr val="55666B"/>
                </a:solidFill>
                <a:latin typeface="Montserrat"/>
              </a:rPr>
              <a:t>Conformance is not bureaucracy. It is the precondition for your data to be discoverable and reusable at national and global scale.</a:t>
            </a:r>
          </a:p>
        </p:txBody>
      </p:sp>
      <p:sp>
        <p:nvSpPr>
          <p:cNvPr id="342" name="Google Shape;342;p51"/>
          <p:cNvSpPr txBox="1">
            <a:spLocks noGrp="1"/>
          </p:cNvSpPr>
          <p:nvPr>
            <p:ph type="subTitle" idx="2"/>
          </p:nvPr>
        </p:nvSpPr>
        <p:spPr>
          <a:xfrm>
            <a:off x="311700" y="286225"/>
            <a:ext cx="3870900" cy="32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1100" b="1" i="0">
                <a:solidFill>
                  <a:srgbClr val="52A79B"/>
                </a:solidFill>
                <a:latin typeface="Montserrat"/>
              </a:rPr>
              <a:t>WHY VALIDATION MATTERS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3"/>
          <p:cNvSpPr/>
          <p:nvPr/>
        </p:nvSpPr>
        <p:spPr>
          <a:xfrm>
            <a:off x="374732" y="704850"/>
            <a:ext cx="7886700" cy="507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356" name="Google Shape;356;p53"/>
          <p:cNvSpPr/>
          <p:nvPr/>
        </p:nvSpPr>
        <p:spPr>
          <a:xfrm>
            <a:off x="6237911" y="-1039114"/>
            <a:ext cx="3373778" cy="3487929"/>
          </a:xfrm>
          <a:custGeom>
            <a:avLst/>
            <a:gdLst/>
            <a:ahLst/>
            <a:cxnLst/>
            <a:rect l="l" t="t" r="r" b="b"/>
            <a:pathLst>
              <a:path w="6747556" h="6975857" extrusionOk="0">
                <a:moveTo>
                  <a:pt x="0" y="0"/>
                </a:moveTo>
                <a:lnTo>
                  <a:pt x="6747556" y="0"/>
                </a:lnTo>
                <a:lnTo>
                  <a:pt x="6747556" y="6975857"/>
                </a:lnTo>
                <a:lnTo>
                  <a:pt x="0" y="697585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53"/>
          <p:cNvSpPr txBox="1">
            <a:spLocks noGrp="1"/>
          </p:cNvSpPr>
          <p:nvPr>
            <p:ph type="body" idx="1"/>
          </p:nvPr>
        </p:nvSpPr>
        <p:spPr>
          <a:xfrm>
            <a:off x="311700" y="1418725"/>
            <a:ext cx="3999900" cy="31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"/>
              </a:spcAft>
              <a:buNone/>
            </a:pPr>
            <a:r>
              <a:rPr sz="1400" b="1" i="0">
                <a:solidFill>
                  <a:srgbClr val="152F37"/>
                </a:solidFill>
                <a:latin typeface="Montserrat"/>
              </a:rPr>
              <a:t>Missing required fields</a:t>
            </a:r>
            <a:endParaRPr/>
          </a:p>
          <a:p>
            <a:pPr marL="0" indent="0" algn="l">
              <a:lnSpc>
                <a:spcPct val="112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sz="1150" b="0" i="0">
                <a:solidFill>
                  <a:srgbClr val="55666B"/>
                </a:solidFill>
                <a:latin typeface="Montserrat"/>
              </a:rPr>
              <a:t>geodeticDatum absent, scientificNameID left blank</a:t>
            </a:r>
          </a:p>
          <a:p>
            <a:pPr marL="0" indent="0" algn="l">
              <a:spcBef>
                <a:spcPts val="1200"/>
              </a:spcBef>
              <a:spcAft>
                <a:spcPts val="100"/>
              </a:spcAft>
              <a:buNone/>
            </a:pPr>
            <a:r>
              <a:rPr sz="1400" b="1" i="0">
                <a:solidFill>
                  <a:srgbClr val="152F37"/>
                </a:solidFill>
                <a:latin typeface="Montserrat"/>
              </a:rPr>
              <a:t>Invalid vocabulary</a:t>
            </a:r>
          </a:p>
          <a:p>
            <a:pPr marL="0" indent="0" algn="l">
              <a:lnSpc>
                <a:spcPct val="112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sz="1150" b="0" i="0">
                <a:solidFill>
                  <a:srgbClr val="55666B"/>
                </a:solidFill>
                <a:latin typeface="Montserrat"/>
              </a:rPr>
              <a:t>occurrenceStatus / basisOfRecord off-list or wrong case</a:t>
            </a:r>
          </a:p>
          <a:p>
            <a:pPr marL="0" indent="0" algn="l">
              <a:spcBef>
                <a:spcPts val="1200"/>
              </a:spcBef>
              <a:spcAft>
                <a:spcPts val="100"/>
              </a:spcAft>
              <a:buNone/>
            </a:pPr>
            <a:r>
              <a:rPr sz="1400" b="1" i="0">
                <a:solidFill>
                  <a:srgbClr val="152F37"/>
                </a:solidFill>
                <a:latin typeface="Montserrat"/>
              </a:rPr>
              <a:t>Broken event hierarchy</a:t>
            </a:r>
          </a:p>
          <a:p>
            <a:pPr marL="0" indent="0" algn="l">
              <a:lnSpc>
                <a:spcPct val="112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sz="1150" b="0" i="0">
                <a:solidFill>
                  <a:srgbClr val="55666B"/>
                </a:solidFill>
                <a:latin typeface="Montserrat"/>
              </a:rPr>
              <a:t>duplicate eventIDs, parentEventID with no parent</a:t>
            </a:r>
          </a:p>
        </p:txBody>
      </p:sp>
      <p:sp>
        <p:nvSpPr>
          <p:cNvPr id="358" name="Google Shape;358;p53"/>
          <p:cNvSpPr txBox="1">
            <a:spLocks noGrp="1"/>
          </p:cNvSpPr>
          <p:nvPr>
            <p:ph type="body" idx="2"/>
          </p:nvPr>
        </p:nvSpPr>
        <p:spPr>
          <a:xfrm>
            <a:off x="4832400" y="1418575"/>
            <a:ext cx="3999900" cy="31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"/>
              </a:spcAft>
              <a:buNone/>
            </a:pPr>
            <a:r>
              <a:rPr sz="1400" b="1" i="0">
                <a:solidFill>
                  <a:srgbClr val="152F37"/>
                </a:solidFill>
                <a:latin typeface="Montserrat"/>
              </a:rPr>
              <a:t>Duplicate measurement IDs</a:t>
            </a:r>
            <a:endParaRPr/>
          </a:p>
          <a:p>
            <a:pPr marL="0" indent="0" algn="l">
              <a:lnSpc>
                <a:spcPct val="112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sz="1150" b="0" i="0">
                <a:solidFill>
                  <a:srgbClr val="55666B"/>
                </a:solidFill>
                <a:latin typeface="Montserrat"/>
              </a:rPr>
              <a:t>the same measurementID repeated across rows</a:t>
            </a:r>
          </a:p>
          <a:p>
            <a:pPr marL="0" indent="0" algn="l">
              <a:spcBef>
                <a:spcPts val="1200"/>
              </a:spcBef>
              <a:spcAft>
                <a:spcPts val="100"/>
              </a:spcAft>
              <a:buNone/>
            </a:pPr>
            <a:r>
              <a:rPr sz="1400" b="1" i="0">
                <a:solidFill>
                  <a:srgbClr val="152F37"/>
                </a:solidFill>
                <a:latin typeface="Montserrat"/>
              </a:rPr>
              <a:t>Unrecognized species</a:t>
            </a:r>
          </a:p>
          <a:p>
            <a:pPr marL="0" indent="0" algn="l">
              <a:lnSpc>
                <a:spcPct val="112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sz="1150" b="0" i="0">
                <a:solidFill>
                  <a:srgbClr val="55666B"/>
                </a:solidFill>
                <a:latin typeface="Montserrat"/>
              </a:rPr>
              <a:t>names or LSIDs that do not match WoRMS</a:t>
            </a:r>
          </a:p>
          <a:p>
            <a:pPr marL="0" indent="0" algn="l">
              <a:spcBef>
                <a:spcPts val="1200"/>
              </a:spcBef>
              <a:spcAft>
                <a:spcPts val="100"/>
              </a:spcAft>
              <a:buNone/>
            </a:pPr>
            <a:r>
              <a:rPr sz="1400" b="1" i="0">
                <a:solidFill>
                  <a:srgbClr val="152F37"/>
                </a:solidFill>
                <a:latin typeface="Montserrat"/>
              </a:rPr>
              <a:t>Coordinates on land</a:t>
            </a:r>
          </a:p>
          <a:p>
            <a:pPr marL="0" indent="0" algn="l">
              <a:lnSpc>
                <a:spcPct val="112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sz="1150" b="0" i="0">
                <a:solidFill>
                  <a:srgbClr val="55666B"/>
                </a:solidFill>
                <a:latin typeface="Montserrat"/>
              </a:rPr>
              <a:t>points that fall outside the ocean</a:t>
            </a:r>
          </a:p>
        </p:txBody>
      </p:sp>
      <p:sp>
        <p:nvSpPr>
          <p:cNvPr id="359" name="Google Shape;359;p53"/>
          <p:cNvSpPr txBox="1">
            <a:spLocks noGrp="1"/>
          </p:cNvSpPr>
          <p:nvPr>
            <p:ph type="title"/>
          </p:nvPr>
        </p:nvSpPr>
        <p:spPr>
          <a:xfrm>
            <a:off x="311700" y="6409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2600" b="1" i="0">
                <a:solidFill>
                  <a:srgbClr val="152F37"/>
                </a:solidFill>
                <a:latin typeface="Sora"/>
              </a:rPr>
              <a:t>A file can look perfect, and still be invalid</a:t>
            </a:r>
            <a:endParaRPr/>
          </a:p>
        </p:txBody>
      </p:sp>
      <p:sp>
        <p:nvSpPr>
          <p:cNvPr id="360" name="Google Shape;360;p53"/>
          <p:cNvSpPr txBox="1">
            <a:spLocks noGrp="1"/>
          </p:cNvSpPr>
          <p:nvPr>
            <p:ph type="subTitle" idx="3"/>
          </p:nvPr>
        </p:nvSpPr>
        <p:spPr>
          <a:xfrm>
            <a:off x="311700" y="313938"/>
            <a:ext cx="3870900" cy="32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1100" b="1" i="0">
                <a:solidFill>
                  <a:srgbClr val="52A79B"/>
                </a:solidFill>
                <a:latin typeface="Montserrat"/>
              </a:rPr>
              <a:t>THE PROBLEM</a:t>
            </a:r>
            <a:endParaRPr/>
          </a:p>
        </p:txBody>
      </p:sp>
      <p:sp>
        <p:nvSpPr>
          <p:cNvPr id="361" name="TextBox 360"/>
          <p:cNvSpPr txBox="1"/>
          <p:nvPr/>
        </p:nvSpPr>
        <p:spPr>
          <a:xfrm>
            <a:off x="512064" y="4526280"/>
            <a:ext cx="813816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1250" b="0" i="1">
                <a:solidFill>
                  <a:srgbClr val="55666B"/>
                </a:solidFill>
                <a:latin typeface="Montserrat Light"/>
              </a:rPr>
              <a:t>Every one of these passes a human eye in Excel, and breaks only at publication.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8" name="Google Shape;238;p45"/>
          <p:cNvGraphicFramePr/>
          <p:nvPr>
            <p:extLst>
              <p:ext uri="{D42A27DB-BD31-4B8C-83A1-F6EECF244321}">
                <p14:modId xmlns:p14="http://schemas.microsoft.com/office/powerpoint/2010/main" val="1649358097"/>
              </p:ext>
            </p:extLst>
          </p:nvPr>
        </p:nvGraphicFramePr>
        <p:xfrm>
          <a:off x="457200" y="1371600"/>
          <a:ext cx="7863840" cy="2560320"/>
        </p:xfrm>
        <a:graphic>
          <a:graphicData uri="http://schemas.openxmlformats.org/drawingml/2006/table">
            <a:tbl>
              <a:tblPr>
                <a:noFill/>
                <a:tableStyleId>{CA9D95C7-C7DC-4A89-856A-60E8091FA522}</a:tableStyleId>
              </a:tblPr>
              <a:tblGrid>
                <a:gridCol w="7863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4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150" b="1" i="0" dirty="0">
                          <a:solidFill>
                            <a:srgbClr val="52A79B"/>
                          </a:solidFill>
                          <a:latin typeface="Montserrat"/>
                        </a:rPr>
                        <a:t>Run in sequence; fix each error before the next</a:t>
                      </a:r>
                      <a:endParaRPr sz="1000" u="none" strike="noStrike" cap="none" dirty="0"/>
                    </a:p>
                  </a:txBody>
                  <a:tcPr marL="38100" marR="38100" marT="38100" marB="381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3A8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4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150" b="1" i="0">
                          <a:solidFill>
                            <a:srgbClr val="152F37"/>
                          </a:solidFill>
                          <a:latin typeface="Consolas"/>
                        </a:rPr>
                        <a:t>check_fields    </a:t>
                      </a:r>
                      <a:r>
                        <a:rPr sz="1150" b="0" i="0">
                          <a:solidFill>
                            <a:srgbClr val="55666B"/>
                          </a:solidFill>
                          <a:latin typeface="Montserrat"/>
                        </a:rPr>
                        <a:t>required &amp; recommended Darwin Core fields present</a:t>
                      </a:r>
                      <a:endParaRPr sz="1000" u="none" strike="noStrike" cap="none" dirty="0"/>
                    </a:p>
                  </a:txBody>
                  <a:tcPr marL="38100" marR="38100" marT="38100" marB="381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3A8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3A8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4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150" b="1" i="0">
                          <a:solidFill>
                            <a:srgbClr val="152F37"/>
                          </a:solidFill>
                          <a:latin typeface="Consolas"/>
                        </a:rPr>
                        <a:t>check_occurrence    </a:t>
                      </a:r>
                      <a:r>
                        <a:rPr sz="1150" b="0" i="0">
                          <a:solidFill>
                            <a:srgbClr val="55666B"/>
                          </a:solidFill>
                          <a:latin typeface="Montserrat"/>
                        </a:rPr>
                        <a:t>valid occurrenceStatus / basisOfRecord, no duplicate IDs</a:t>
                      </a:r>
                      <a:endParaRPr sz="1000" u="none" strike="noStrike" cap="none" dirty="0"/>
                    </a:p>
                  </a:txBody>
                  <a:tcPr marL="38100" marR="38100" marT="38100" marB="381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3A8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3A8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4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150" b="1" i="0">
                          <a:solidFill>
                            <a:srgbClr val="152F37"/>
                          </a:solidFill>
                          <a:latin typeface="Consolas"/>
                        </a:rPr>
                        <a:t>check_eventids    </a:t>
                      </a:r>
                      <a:r>
                        <a:rPr sz="1150" b="0" i="0">
                          <a:solidFill>
                            <a:srgbClr val="55666B"/>
                          </a:solidFill>
                          <a:latin typeface="Montserrat"/>
                        </a:rPr>
                        <a:t>event hierarchy intact (parent / child IDs)</a:t>
                      </a:r>
                      <a:endParaRPr sz="1000" u="none" strike="noStrike" cap="none" dirty="0"/>
                    </a:p>
                  </a:txBody>
                  <a:tcPr marL="38100" marR="38100" marT="38100" marB="381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3A8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3A8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4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150" b="1" i="0">
                          <a:solidFill>
                            <a:srgbClr val="152F37"/>
                          </a:solidFill>
                          <a:latin typeface="Consolas"/>
                        </a:rPr>
                        <a:t>check_measurementids    </a:t>
                      </a:r>
                      <a:r>
                        <a:rPr sz="1150" b="0" i="0">
                          <a:solidFill>
                            <a:srgbClr val="55666B"/>
                          </a:solidFill>
                          <a:latin typeface="Montserrat"/>
                        </a:rPr>
                        <a:t>every measurementID is unique</a:t>
                      </a:r>
                      <a:endParaRPr sz="1000" u="none" strike="noStrike" cap="none" dirty="0"/>
                    </a:p>
                  </a:txBody>
                  <a:tcPr marL="38100" marR="38100" marT="38100" marB="381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3A8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3A8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4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150" b="1" i="0">
                          <a:solidFill>
                            <a:srgbClr val="152F37"/>
                          </a:solidFill>
                          <a:latin typeface="Consolas"/>
                        </a:rPr>
                        <a:t>check_scientificname_and_ids    </a:t>
                      </a:r>
                      <a:r>
                        <a:rPr sz="1150" b="0" i="0">
                          <a:solidFill>
                            <a:srgbClr val="55666B"/>
                          </a:solidFill>
                          <a:latin typeface="Montserrat"/>
                        </a:rPr>
                        <a:t>names &amp; LSIDs match WoRMS</a:t>
                      </a:r>
                      <a:endParaRPr sz="1000" u="none" strike="noStrike" cap="none" dirty="0"/>
                    </a:p>
                  </a:txBody>
                  <a:tcPr marL="38100" marR="38100" marT="38100" marB="381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3A8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53A8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4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sz="1150" b="1" i="0" dirty="0" err="1">
                          <a:solidFill>
                            <a:srgbClr val="152F37"/>
                          </a:solidFill>
                          <a:latin typeface="Consolas"/>
                        </a:rPr>
                        <a:t>check_onland</a:t>
                      </a:r>
                      <a:r>
                        <a:rPr sz="1150" b="1" i="0" dirty="0">
                          <a:solidFill>
                            <a:srgbClr val="152F37"/>
                          </a:solidFill>
                          <a:latin typeface="Consolas"/>
                        </a:rPr>
                        <a:t>    </a:t>
                      </a:r>
                      <a:r>
                        <a:rPr sz="1150" b="0" i="0" dirty="0">
                          <a:solidFill>
                            <a:srgbClr val="55666B"/>
                          </a:solidFill>
                          <a:latin typeface="Montserrat"/>
                        </a:rPr>
                        <a:t>coordinates fall in the ocean, not on land</a:t>
                      </a: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Montserrat"/>
                        <a:sym typeface="Arial"/>
                      </a:endParaRPr>
                    </a:p>
                  </a:txBody>
                  <a:tcPr marL="38100" marR="38100" marT="38100" marB="381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3A8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257685"/>
                  </a:ext>
                </a:extLst>
              </a:tr>
            </a:tbl>
          </a:graphicData>
        </a:graphic>
      </p:graphicFrame>
      <p:sp>
        <p:nvSpPr>
          <p:cNvPr id="239" name="Google Shape;239;p45"/>
          <p:cNvSpPr txBox="1"/>
          <p:nvPr/>
        </p:nvSpPr>
        <p:spPr>
          <a:xfrm>
            <a:off x="310896" y="548640"/>
            <a:ext cx="7863840" cy="684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600" b="1" i="0">
                <a:solidFill>
                  <a:srgbClr val="152F37"/>
                </a:solidFill>
                <a:latin typeface="Sora"/>
              </a:rPr>
              <a:t>The six checks</a:t>
            </a:r>
            <a:endParaRPr sz="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1"/>
          <p:cNvSpPr/>
          <p:nvPr/>
        </p:nvSpPr>
        <p:spPr>
          <a:xfrm>
            <a:off x="374732" y="704850"/>
            <a:ext cx="7130968" cy="507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339" name="Google Shape;339;p51"/>
          <p:cNvSpPr/>
          <p:nvPr/>
        </p:nvSpPr>
        <p:spPr>
          <a:xfrm>
            <a:off x="6237911" y="-1039114"/>
            <a:ext cx="3373778" cy="3487929"/>
          </a:xfrm>
          <a:custGeom>
            <a:avLst/>
            <a:gdLst/>
            <a:ahLst/>
            <a:cxnLst/>
            <a:rect l="l" t="t" r="r" b="b"/>
            <a:pathLst>
              <a:path w="6747556" h="6975857" extrusionOk="0">
                <a:moveTo>
                  <a:pt x="0" y="0"/>
                </a:moveTo>
                <a:lnTo>
                  <a:pt x="6747556" y="0"/>
                </a:lnTo>
                <a:lnTo>
                  <a:pt x="6747556" y="6975857"/>
                </a:lnTo>
                <a:lnTo>
                  <a:pt x="0" y="697585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51"/>
          <p:cNvSpPr txBox="1">
            <a:spLocks noGrp="1"/>
          </p:cNvSpPr>
          <p:nvPr>
            <p:ph type="title"/>
          </p:nvPr>
        </p:nvSpPr>
        <p:spPr>
          <a:xfrm>
            <a:off x="311700" y="639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3000" b="1" i="0">
                <a:solidFill>
                  <a:srgbClr val="152F37"/>
                </a:solidFill>
                <a:latin typeface="Sora"/>
              </a:rPr>
              <a:t>From six checks to one gate</a:t>
            </a:r>
            <a:endParaRPr/>
          </a:p>
        </p:txBody>
      </p:sp>
      <p:sp>
        <p:nvSpPr>
          <p:cNvPr id="341" name="Google Shape;341;p51"/>
          <p:cNvSpPr txBox="1">
            <a:spLocks noGrp="1"/>
          </p:cNvSpPr>
          <p:nvPr>
            <p:ph type="body" idx="1"/>
          </p:nvPr>
        </p:nvSpPr>
        <p:spPr>
          <a:xfrm>
            <a:off x="311700" y="13036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sz="1800" b="1" i="0" dirty="0">
                <a:solidFill>
                  <a:srgbClr val="152F37"/>
                </a:solidFill>
                <a:latin typeface="Sora"/>
              </a:rPr>
              <a:t>The point is not six functions. It is one repeatable gate before every publish.</a:t>
            </a:r>
            <a:endParaRPr dirty="0"/>
          </a:p>
          <a:p>
            <a:pPr algn="l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sz="1400" b="1" i="0" dirty="0" err="1">
                <a:solidFill>
                  <a:srgbClr val="152F37"/>
                </a:solidFill>
                <a:latin typeface="Consolas"/>
              </a:rPr>
              <a:t>run_validation</a:t>
            </a:r>
            <a:r>
              <a:rPr sz="1400" b="1" i="0" dirty="0">
                <a:solidFill>
                  <a:srgbClr val="152F37"/>
                </a:solidFill>
                <a:latin typeface="Consolas"/>
              </a:rPr>
              <a:t>() </a:t>
            </a:r>
            <a:r>
              <a:rPr sz="1400" b="0" i="0" dirty="0">
                <a:solidFill>
                  <a:srgbClr val="152F37"/>
                </a:solidFill>
                <a:latin typeface="Montserrat"/>
              </a:rPr>
              <a:t>chains the offline checks into a single pass and returns one consolidated report: a quality scoreboard by check, level and field.</a:t>
            </a:r>
          </a:p>
          <a:p>
            <a:pPr algn="l">
              <a:spcBef>
                <a:spcPts val="0"/>
              </a:spcBef>
              <a:spcAft>
                <a:spcPts val="500"/>
              </a:spcAft>
              <a:buNone/>
            </a:pPr>
            <a:r>
              <a:rPr sz="1300" b="1" i="0" dirty="0">
                <a:solidFill>
                  <a:srgbClr val="152F37"/>
                </a:solidFill>
                <a:latin typeface="Montserrat"/>
              </a:rPr>
              <a:t>Before you publish:</a:t>
            </a:r>
          </a:p>
          <a:p>
            <a:pPr marL="0" indent="0" algn="l">
              <a:spcBef>
                <a:spcPts val="0"/>
              </a:spcBef>
              <a:spcAft>
                <a:spcPts val="300"/>
              </a:spcAft>
              <a:buNone/>
            </a:pPr>
            <a:r>
              <a:rPr sz="1300" b="1" i="0" dirty="0">
                <a:solidFill>
                  <a:srgbClr val="52A79B"/>
                </a:solidFill>
                <a:latin typeface="Montserrat"/>
              </a:rPr>
              <a:t>✓  </a:t>
            </a:r>
            <a:r>
              <a:rPr sz="1300" b="0" i="0" dirty="0">
                <a:solidFill>
                  <a:srgbClr val="55666B"/>
                </a:solidFill>
                <a:latin typeface="Montserrat"/>
              </a:rPr>
              <a:t>All error-level field issues resolved</a:t>
            </a:r>
          </a:p>
          <a:p>
            <a:pPr marL="0" indent="0" algn="l">
              <a:spcBef>
                <a:spcPts val="0"/>
              </a:spcBef>
              <a:spcAft>
                <a:spcPts val="300"/>
              </a:spcAft>
              <a:buNone/>
            </a:pPr>
            <a:r>
              <a:rPr sz="1300" b="1" i="0" dirty="0">
                <a:solidFill>
                  <a:srgbClr val="52A79B"/>
                </a:solidFill>
                <a:latin typeface="Montserrat"/>
              </a:rPr>
              <a:t>✓  </a:t>
            </a:r>
            <a:r>
              <a:rPr sz="1300" b="0" i="0" dirty="0">
                <a:solidFill>
                  <a:srgbClr val="55666B"/>
                </a:solidFill>
                <a:latin typeface="Montserrat"/>
              </a:rPr>
              <a:t>No duplicate or orphaned IDs</a:t>
            </a:r>
          </a:p>
          <a:p>
            <a:pPr marL="0" indent="0" algn="l">
              <a:spcBef>
                <a:spcPts val="0"/>
              </a:spcBef>
              <a:spcAft>
                <a:spcPts val="300"/>
              </a:spcAft>
              <a:buNone/>
            </a:pPr>
            <a:r>
              <a:rPr sz="1300" b="1" i="0" dirty="0">
                <a:solidFill>
                  <a:srgbClr val="52A79B"/>
                </a:solidFill>
                <a:latin typeface="Montserrat"/>
              </a:rPr>
              <a:t>✓  </a:t>
            </a:r>
            <a:r>
              <a:rPr sz="1300" b="0" i="0" dirty="0">
                <a:solidFill>
                  <a:srgbClr val="55666B"/>
                </a:solidFill>
                <a:latin typeface="Montserrat"/>
              </a:rPr>
              <a:t>Vocabularies and species names valid</a:t>
            </a:r>
          </a:p>
          <a:p>
            <a:pPr marL="0" indent="0" algn="l">
              <a:spcBef>
                <a:spcPts val="0"/>
              </a:spcBef>
              <a:spcAft>
                <a:spcPts val="300"/>
              </a:spcAft>
              <a:buNone/>
            </a:pPr>
            <a:r>
              <a:rPr sz="1300" b="1" i="0" dirty="0">
                <a:solidFill>
                  <a:srgbClr val="52A79B"/>
                </a:solidFill>
                <a:latin typeface="Montserrat"/>
              </a:rPr>
              <a:t>✓  </a:t>
            </a:r>
            <a:r>
              <a:rPr sz="1300" b="0" i="0" dirty="0">
                <a:solidFill>
                  <a:srgbClr val="55666B"/>
                </a:solidFill>
                <a:latin typeface="Montserrat"/>
              </a:rPr>
              <a:t>On-land coordinates removed or documented</a:t>
            </a:r>
          </a:p>
        </p:txBody>
      </p:sp>
      <p:sp>
        <p:nvSpPr>
          <p:cNvPr id="342" name="Google Shape;342;p51"/>
          <p:cNvSpPr txBox="1">
            <a:spLocks noGrp="1"/>
          </p:cNvSpPr>
          <p:nvPr>
            <p:ph type="subTitle" idx="2"/>
          </p:nvPr>
        </p:nvSpPr>
        <p:spPr>
          <a:xfrm>
            <a:off x="311700" y="286225"/>
            <a:ext cx="3870900" cy="32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1100" b="1" i="0">
                <a:solidFill>
                  <a:srgbClr val="52A79B"/>
                </a:solidFill>
                <a:latin typeface="Montserrat"/>
              </a:rPr>
              <a:t>MAKE IT REPEATABLE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2F37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7"/>
          <p:cNvSpPr/>
          <p:nvPr/>
        </p:nvSpPr>
        <p:spPr>
          <a:xfrm>
            <a:off x="6032173" y="3036487"/>
            <a:ext cx="3081080" cy="3185327"/>
          </a:xfrm>
          <a:custGeom>
            <a:avLst/>
            <a:gdLst/>
            <a:ahLst/>
            <a:cxnLst/>
            <a:rect l="l" t="t" r="r" b="b"/>
            <a:pathLst>
              <a:path w="6162160" h="6370655" extrusionOk="0">
                <a:moveTo>
                  <a:pt x="0" y="0"/>
                </a:moveTo>
                <a:lnTo>
                  <a:pt x="6162161" y="0"/>
                </a:lnTo>
                <a:lnTo>
                  <a:pt x="6162161" y="6370654"/>
                </a:lnTo>
                <a:lnTo>
                  <a:pt x="0" y="637065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47"/>
          <p:cNvSpPr txBox="1"/>
          <p:nvPr/>
        </p:nvSpPr>
        <p:spPr>
          <a:xfrm>
            <a:off x="514350" y="2297959"/>
            <a:ext cx="79617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000" b="0" i="0">
                <a:solidFill>
                  <a:srgbClr val="FFFFFF"/>
                </a:solidFill>
                <a:latin typeface="Sora"/>
              </a:rPr>
              <a:t>Validate a real dataset</a:t>
            </a:r>
            <a:endParaRPr sz="700"/>
          </a:p>
        </p:txBody>
      </p:sp>
      <p:sp>
        <p:nvSpPr>
          <p:cNvPr id="262" name="Google Shape;262;p47"/>
          <p:cNvSpPr txBox="1"/>
          <p:nvPr/>
        </p:nvSpPr>
        <p:spPr>
          <a:xfrm>
            <a:off x="514350" y="2029551"/>
            <a:ext cx="1442100" cy="1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1100" b="1" i="0">
                <a:solidFill>
                  <a:srgbClr val="52A79B"/>
                </a:solidFill>
                <a:latin typeface="Montserrat"/>
              </a:rPr>
              <a:t>NOW: HANDS-ON</a:t>
            </a:r>
            <a:endParaRPr sz="1000"/>
          </a:p>
        </p:txBody>
      </p:sp>
      <p:pic>
        <p:nvPicPr>
          <p:cNvPr id="263" name="Google Shape;263;p47" descr="preencoded.png"/>
          <p:cNvPicPr preferRelativeResize="0"/>
          <p:nvPr/>
        </p:nvPicPr>
        <p:blipFill rotWithShape="1">
          <a:blip r:embed="rId3">
            <a:alphaModFix amt="85000"/>
          </a:blip>
          <a:srcRect/>
          <a:stretch/>
        </p:blipFill>
        <p:spPr>
          <a:xfrm>
            <a:off x="5715000" y="2712575"/>
            <a:ext cx="3429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TextBox 263"/>
          <p:cNvSpPr txBox="1"/>
          <p:nvPr/>
        </p:nvSpPr>
        <p:spPr>
          <a:xfrm>
            <a:off x="512064" y="3063240"/>
            <a:ext cx="5120640" cy="1280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sz="1400" b="0" i="0">
                <a:solidFill>
                  <a:srgbClr val="C6E3DF"/>
                </a:solidFill>
                <a:latin typeface="Montserrat Light"/>
              </a:rPr>
              <a:t>Open the notebook, find the errors, fix them, reach publish-ready.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150" b="1" i="0">
                <a:solidFill>
                  <a:srgbClr val="FFFFFF"/>
                </a:solidFill>
                <a:latin typeface="Consolas"/>
              </a:rPr>
              <a:t>colab.research.google.com/github/cioos-siooc/CPDW-VI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IOOS National">
  <a:themeElements>
    <a:clrScheme name="Simple Light">
      <a:dk1>
        <a:srgbClr val="152F37"/>
      </a:dk1>
      <a:lt1>
        <a:srgbClr val="FFFFFF"/>
      </a:lt1>
      <a:dk2>
        <a:srgbClr val="1B2F37"/>
      </a:dk2>
      <a:lt2>
        <a:srgbClr val="F2F0EC"/>
      </a:lt2>
      <a:accent1>
        <a:srgbClr val="65A79B"/>
      </a:accent1>
      <a:accent2>
        <a:srgbClr val="C6E3DF"/>
      </a:accent2>
      <a:accent3>
        <a:srgbClr val="2F4F52"/>
      </a:accent3>
      <a:accent4>
        <a:srgbClr val="52A79B"/>
      </a:accent4>
      <a:accent5>
        <a:srgbClr val="182B31"/>
      </a:accent5>
      <a:accent6>
        <a:srgbClr val="C6E3DF"/>
      </a:accent6>
      <a:hlink>
        <a:srgbClr val="52A79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443</Words>
  <Application>Microsoft Office PowerPoint</Application>
  <PresentationFormat>On-screen Show (16:9)</PresentationFormat>
  <Paragraphs>60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Sora</vt:lpstr>
      <vt:lpstr>Sora Light</vt:lpstr>
      <vt:lpstr>Montserrat</vt:lpstr>
      <vt:lpstr>Calibri</vt:lpstr>
      <vt:lpstr>Montserrat Light</vt:lpstr>
      <vt:lpstr>Consolas</vt:lpstr>
      <vt:lpstr>Arial</vt:lpstr>
      <vt:lpstr>CIOOS National</vt:lpstr>
      <vt:lpstr>Validating Darwin Core data before it reaches OBIS</vt:lpstr>
      <vt:lpstr>PowerPoint Presentation</vt:lpstr>
      <vt:lpstr>Darwin Core is a contract</vt:lpstr>
      <vt:lpstr>A file can look perfect, and still be invalid</vt:lpstr>
      <vt:lpstr>PowerPoint Presentation</vt:lpstr>
      <vt:lpstr>From six checks to one gate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Simon Beauvillier</cp:lastModifiedBy>
  <cp:revision>3</cp:revision>
  <dcterms:modified xsi:type="dcterms:W3CDTF">2026-06-03T15:46:18Z</dcterms:modified>
</cp:coreProperties>
</file>